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2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43F41A5A-B5B9-4C18-92F3-A17439423974}">
          <p14:sldIdLst>
            <p14:sldId id="372"/>
          </p14:sldIdLst>
        </p14:section>
        <p14:section name="Main Presentation" id="{E76F25FC-C8AA-4AE7-97E4-6CAF2361909A}">
          <p14:sldIdLst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BDA"/>
    <a:srgbClr val="005089"/>
    <a:srgbClr val="F5F7F6"/>
    <a:srgbClr val="13B2D6"/>
    <a:srgbClr val="FF4A1B"/>
    <a:srgbClr val="FF6C6F"/>
    <a:srgbClr val="FE7F38"/>
    <a:srgbClr val="BACDBA"/>
    <a:srgbClr val="4E648B"/>
    <a:srgbClr val="213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5353" autoAdjust="0"/>
  </p:normalViewPr>
  <p:slideViewPr>
    <p:cSldViewPr snapToGrid="0">
      <p:cViewPr varScale="1">
        <p:scale>
          <a:sx n="106" d="100"/>
          <a:sy n="106" d="100"/>
        </p:scale>
        <p:origin x="1280" y="184"/>
      </p:cViewPr>
      <p:guideLst/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18A162-D1CD-4A35-80B2-27A43D6A6F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50055-65B8-4356-990B-9283B35E99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88847-9C86-454D-9EA2-9440C57D2707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A7031-DAB5-49BE-A783-8E8A2AA870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8DFDD-D896-4A71-8466-B7616161AB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E4650-A319-4720-B47F-BAB521455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71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836B-8BD4-6843-8EDC-DACA6F74CE38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2811E-8FCA-1C44-9C32-D7B8182FA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9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 questions reach out to Will Duke (at Spy Pond Partners) who helped develop this as part of the NCHRP 08-115 Research Implementation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2811E-8FCA-1C44-9C32-D7B8182FAB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90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72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1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general management approaches are defined - a reactive approach, a lifecycle based approach, and a condition based approach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of these are further subdivided into a minimum and advanced level of application. At the minimum level, you won't have all the bells and whistles, but you should still be able to execute at a reasonable level (for the approach). At the advanced level, you will be focused on extending the capabilities that are most meaningful to that approach.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 a detailed definition, as well as some very high-level data requirements, are presented to help make an initial decision. From there, the framework gets much more detailed, allowing for a robust exploration of supporting data models and system capabilities that are aligned with the approach you select.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1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7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6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8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4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06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25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7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CCDF73E-E023-8A45-81A4-CECE8D872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1480" y="6417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8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7F69E-2994-490D-83F9-4DB26FA68A1A}"/>
              </a:ext>
            </a:extLst>
          </p:cNvPr>
          <p:cNvSpPr/>
          <p:nvPr userDrawn="1"/>
        </p:nvSpPr>
        <p:spPr>
          <a:xfrm rot="10800000" flipV="1">
            <a:off x="11834949" y="0"/>
            <a:ext cx="377475" cy="3462499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11834949" y="3446224"/>
            <a:ext cx="382976" cy="342994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FE91F4A9-C4F3-9049-A6FA-4D354F852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85666"/>
            <a:ext cx="363525" cy="363525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65774B05-F2A3-A84E-921E-ABE74851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0" y="108808"/>
            <a:ext cx="10772487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D8F44E-3897-1A4D-9874-5A4D28BCB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05448-4223-F944-B2C1-7A0D06C010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038" y="1214438"/>
            <a:ext cx="10617200" cy="55347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7F69E-2994-490D-83F9-4DB26FA68A1A}"/>
              </a:ext>
            </a:extLst>
          </p:cNvPr>
          <p:cNvSpPr/>
          <p:nvPr userDrawn="1"/>
        </p:nvSpPr>
        <p:spPr>
          <a:xfrm rot="10800000" flipV="1">
            <a:off x="11834949" y="0"/>
            <a:ext cx="377475" cy="3462499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11834949" y="3446224"/>
            <a:ext cx="382976" cy="342994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FE91F4A9-C4F3-9049-A6FA-4D354F852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85666"/>
            <a:ext cx="363525" cy="363525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65774B05-F2A3-A84E-921E-ABE74851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0" y="108808"/>
            <a:ext cx="10772487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2BCCCA-4147-9D49-ACB9-EA5EF2748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4C4A8D-51BD-5A4A-A65E-3495FF900D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038" y="1214438"/>
            <a:ext cx="10617200" cy="55347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8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7F69E-2994-490D-83F9-4DB26FA68A1A}"/>
              </a:ext>
            </a:extLst>
          </p:cNvPr>
          <p:cNvSpPr/>
          <p:nvPr userDrawn="1"/>
        </p:nvSpPr>
        <p:spPr>
          <a:xfrm rot="10800000" flipV="1">
            <a:off x="11834949" y="0"/>
            <a:ext cx="377475" cy="3462499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11834949" y="3446224"/>
            <a:ext cx="382976" cy="342994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FE91F4A9-C4F3-9049-A6FA-4D354F852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85666"/>
            <a:ext cx="363525" cy="363525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65774B05-F2A3-A84E-921E-ABE74851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0" y="108808"/>
            <a:ext cx="10772487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D8F44E-3897-1A4D-9874-5A4D28BCB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BCBA4C-CDE1-3C49-98E9-7F810E638B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7038" y="1214438"/>
            <a:ext cx="5100002" cy="55347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F4EE374-677A-6448-9BCA-5B00B495A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4078" y="1214438"/>
            <a:ext cx="5100002" cy="55347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4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7F69E-2994-490D-83F9-4DB26FA68A1A}"/>
              </a:ext>
            </a:extLst>
          </p:cNvPr>
          <p:cNvSpPr/>
          <p:nvPr userDrawn="1"/>
        </p:nvSpPr>
        <p:spPr>
          <a:xfrm rot="10800000" flipV="1">
            <a:off x="11834949" y="0"/>
            <a:ext cx="377475" cy="3462499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11834949" y="3446224"/>
            <a:ext cx="382976" cy="342994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6744EB1-8BB3-4F13-8AF8-8B99DF5159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029200" cy="687617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9DEDE7F2-E887-814D-BE10-92E5B85F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553" y="108808"/>
            <a:ext cx="6591910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5F5064CD-2B0F-9C44-B1B6-CD021CE03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79595"/>
            <a:ext cx="363525" cy="38388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20DD2FD-ED15-B747-AF3A-BD4917E8D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37E7CCB-BC98-034F-BFA6-79651400CE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7800" y="1214438"/>
            <a:ext cx="6443662" cy="5414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6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Color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6C7049-4946-2541-B2ED-9E8F07613B88}"/>
              </a:ext>
            </a:extLst>
          </p:cNvPr>
          <p:cNvSpPr/>
          <p:nvPr userDrawn="1"/>
        </p:nvSpPr>
        <p:spPr>
          <a:xfrm>
            <a:off x="0" y="1155032"/>
            <a:ext cx="3949996" cy="570296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C7F69E-2994-490D-83F9-4DB26FA68A1A}"/>
              </a:ext>
            </a:extLst>
          </p:cNvPr>
          <p:cNvSpPr/>
          <p:nvPr userDrawn="1"/>
        </p:nvSpPr>
        <p:spPr>
          <a:xfrm rot="10800000" flipV="1">
            <a:off x="11834949" y="0"/>
            <a:ext cx="377475" cy="3462499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11834949" y="3446224"/>
            <a:ext cx="382976" cy="342994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65774B05-F2A3-A84E-921E-ABE74851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0" y="108808"/>
            <a:ext cx="11330970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840293DA-2689-694C-A68F-8C9CAA77AA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79595"/>
            <a:ext cx="363525" cy="38388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7AAC61-136E-5743-81E6-065EFA258B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1414463"/>
            <a:ext cx="3371850" cy="4629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System Font Regular"/>
              <a:buChar char="-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3027E2-5AE4-7A41-9F39-58C1BDFC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C67F06C-4F39-D841-A7DD-0BD2F1E863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100" y="1414462"/>
            <a:ext cx="7373620" cy="5214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09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73ED7B-42A5-4B34-9352-5EA1F58B8C9F}"/>
              </a:ext>
            </a:extLst>
          </p:cNvPr>
          <p:cNvSpPr/>
          <p:nvPr userDrawn="1"/>
        </p:nvSpPr>
        <p:spPr>
          <a:xfrm>
            <a:off x="-1" y="5925058"/>
            <a:ext cx="12191999" cy="932942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1D2E4C9-F23B-CB46-BEF3-E18C1E292C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79595"/>
            <a:ext cx="363525" cy="383883"/>
          </a:xfrm>
          <a:prstGeom prst="rect">
            <a:avLst/>
          </a:prstGeom>
        </p:spPr>
      </p:pic>
      <p:sp>
        <p:nvSpPr>
          <p:cNvPr id="11" name="Title 20">
            <a:extLst>
              <a:ext uri="{FF2B5EF4-FFF2-40B4-BE49-F238E27FC236}">
                <a16:creationId xmlns:a16="http://schemas.microsoft.com/office/drawing/2014/main" id="{C65844D7-2278-754A-A4A9-AD748120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0" y="108808"/>
            <a:ext cx="11801736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B018C-213A-2149-9619-D4116EE58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ABD5D9B-73CA-F64E-A4B8-599DA6FF5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038" y="1214438"/>
            <a:ext cx="11646448" cy="4616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61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73ED7B-42A5-4B34-9352-5EA1F58B8C9F}"/>
              </a:ext>
            </a:extLst>
          </p:cNvPr>
          <p:cNvSpPr/>
          <p:nvPr userDrawn="1"/>
        </p:nvSpPr>
        <p:spPr>
          <a:xfrm>
            <a:off x="-1" y="5925058"/>
            <a:ext cx="12191999" cy="932942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2EB200C-1EDB-441D-B9C9-F79765AD4C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550856" cy="592505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2589D325-0DF3-4848-AE49-2865CB01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02" y="108808"/>
            <a:ext cx="7452795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1D2E4C9-F23B-CB46-BEF3-E18C1E292C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79595"/>
            <a:ext cx="363525" cy="38388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6EB5D1-8D36-084D-9617-73590DFAC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ED5B054-E868-4E45-B96F-5424CC72FA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389" y="1214438"/>
            <a:ext cx="7297507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6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-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73ED7B-42A5-4B34-9352-5EA1F58B8C9F}"/>
              </a:ext>
            </a:extLst>
          </p:cNvPr>
          <p:cNvSpPr/>
          <p:nvPr userDrawn="1"/>
        </p:nvSpPr>
        <p:spPr>
          <a:xfrm>
            <a:off x="0" y="0"/>
            <a:ext cx="3785615" cy="3355305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1" y="3347637"/>
            <a:ext cx="3785615" cy="3528535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B31F8D-33E0-314B-A8F9-FC83DB8465BB}"/>
              </a:ext>
            </a:extLst>
          </p:cNvPr>
          <p:cNvCxnSpPr>
            <a:cxnSpLocks/>
          </p:cNvCxnSpPr>
          <p:nvPr userDrawn="1"/>
        </p:nvCxnSpPr>
        <p:spPr>
          <a:xfrm>
            <a:off x="506946" y="2825639"/>
            <a:ext cx="28449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alf Frame 14">
            <a:extLst>
              <a:ext uri="{FF2B5EF4-FFF2-40B4-BE49-F238E27FC236}">
                <a16:creationId xmlns:a16="http://schemas.microsoft.com/office/drawing/2014/main" id="{2EE30FA9-95C5-F74B-946E-E11776AC3DC7}"/>
              </a:ext>
            </a:extLst>
          </p:cNvPr>
          <p:cNvSpPr/>
          <p:nvPr userDrawn="1"/>
        </p:nvSpPr>
        <p:spPr>
          <a:xfrm rot="10800000">
            <a:off x="10677314" y="5463018"/>
            <a:ext cx="905657" cy="909816"/>
          </a:xfrm>
          <a:prstGeom prst="halfFrame">
            <a:avLst>
              <a:gd name="adj1" fmla="val 1928"/>
              <a:gd name="adj2" fmla="val 1928"/>
            </a:avLst>
          </a:prstGeom>
          <a:solidFill>
            <a:srgbClr val="3F9BDA"/>
          </a:solidFill>
          <a:ln>
            <a:solidFill>
              <a:srgbClr val="3F9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140B26D9-8F1B-AC44-AF74-A1C46CD36377}"/>
              </a:ext>
            </a:extLst>
          </p:cNvPr>
          <p:cNvSpPr/>
          <p:nvPr userDrawn="1"/>
        </p:nvSpPr>
        <p:spPr>
          <a:xfrm>
            <a:off x="4338046" y="914333"/>
            <a:ext cx="905657" cy="909816"/>
          </a:xfrm>
          <a:prstGeom prst="halfFrame">
            <a:avLst>
              <a:gd name="adj1" fmla="val 1928"/>
              <a:gd name="adj2" fmla="val 1928"/>
            </a:avLst>
          </a:prstGeom>
          <a:solidFill>
            <a:srgbClr val="3F9BDA"/>
          </a:solidFill>
          <a:ln>
            <a:solidFill>
              <a:srgbClr val="3F9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3014526F-3879-A448-ADDF-04A2D11D870A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636586" y="3849757"/>
            <a:ext cx="2392363" cy="23938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6D40F7-1681-754C-929D-F4399D963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42" y="322261"/>
            <a:ext cx="2950633" cy="239283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8A965127-DE47-9F48-9B47-35FB9A65F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79595"/>
            <a:ext cx="363525" cy="38388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9B8362C-18ED-CD4C-AE91-06495FEDA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ECEE978-42FE-3E43-8EE3-B838C6B4C9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0575" y="1171575"/>
            <a:ext cx="6753225" cy="4943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26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7F69E-2994-490D-83F9-4DB26FA68A1A}"/>
              </a:ext>
            </a:extLst>
          </p:cNvPr>
          <p:cNvSpPr/>
          <p:nvPr userDrawn="1"/>
        </p:nvSpPr>
        <p:spPr>
          <a:xfrm rot="10800000" flipV="1">
            <a:off x="10413056" y="0"/>
            <a:ext cx="1778943" cy="3462499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10413057" y="3446224"/>
            <a:ext cx="1804868" cy="342994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A916A5DC-3704-BE4E-A75C-D203B70F4C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85666"/>
            <a:ext cx="363525" cy="363525"/>
          </a:xfrm>
          <a:prstGeom prst="rect">
            <a:avLst/>
          </a:prstGeom>
        </p:spPr>
      </p:pic>
      <p:sp>
        <p:nvSpPr>
          <p:cNvPr id="11" name="Title 20">
            <a:extLst>
              <a:ext uri="{FF2B5EF4-FFF2-40B4-BE49-F238E27FC236}">
                <a16:creationId xmlns:a16="http://schemas.microsoft.com/office/drawing/2014/main" id="{888A2DE3-299A-2341-AC02-3B7CABCE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1" y="108808"/>
            <a:ext cx="9946188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B8045A-5902-DA4A-860C-23DE17D05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46D935-F3F8-E342-AE02-0BA9DA28F6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038" y="1214438"/>
            <a:ext cx="9802812" cy="55347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36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7F69E-2994-490D-83F9-4DB26FA68A1A}"/>
              </a:ext>
            </a:extLst>
          </p:cNvPr>
          <p:cNvSpPr/>
          <p:nvPr userDrawn="1"/>
        </p:nvSpPr>
        <p:spPr>
          <a:xfrm rot="10800000" flipV="1">
            <a:off x="10413056" y="0"/>
            <a:ext cx="1778943" cy="3462499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10413057" y="3446224"/>
            <a:ext cx="1804868" cy="342994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6744EB1-8BB3-4F13-8AF8-8B99DF5159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029200" cy="687617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DF6F5548-4918-9F47-8AD8-03FDE48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553" y="108808"/>
            <a:ext cx="5247339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53C414AB-128D-0D4C-9FDE-C95E429062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79595"/>
            <a:ext cx="363525" cy="38388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630F9F-DD10-D547-82D0-D4B8054D8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B543397-FDC3-FC43-9A24-C88F00E10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7801" y="1214437"/>
            <a:ext cx="5099091" cy="5414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9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1F603C-1523-4F58-9951-0F0AB79CE9D9}"/>
              </a:ext>
            </a:extLst>
          </p:cNvPr>
          <p:cNvSpPr/>
          <p:nvPr userDrawn="1"/>
        </p:nvSpPr>
        <p:spPr>
          <a:xfrm>
            <a:off x="0" y="933448"/>
            <a:ext cx="7080738" cy="444509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3ED7B-42A5-4B34-9352-5EA1F58B8C9F}"/>
              </a:ext>
            </a:extLst>
          </p:cNvPr>
          <p:cNvSpPr/>
          <p:nvPr userDrawn="1"/>
        </p:nvSpPr>
        <p:spPr>
          <a:xfrm>
            <a:off x="0" y="5378548"/>
            <a:ext cx="7080738" cy="1479452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BBE630F-BB28-4FBA-BF0E-D320FBE14E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0738" y="933448"/>
            <a:ext cx="5111262" cy="592455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BC8AD7F-4AA4-F249-B1A9-3E3DB5A8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18" y="1413367"/>
            <a:ext cx="6134204" cy="2844308"/>
          </a:xfrm>
        </p:spPr>
        <p:txBody>
          <a:bodyPr anchor="t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536B1A-E0B3-4E48-9173-8F2AEC968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701" y="542925"/>
            <a:ext cx="4554538" cy="39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Project/Client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82DF4CF-4861-7446-8A6C-8839D82F83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701" y="4872037"/>
            <a:ext cx="4554538" cy="39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or Location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4E21C99-C7E3-B64F-9F35-296047B1A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4360" y="6488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0AFE87B-9A75-564F-A84B-0012B0B85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701" y="4481512"/>
            <a:ext cx="4554538" cy="39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or Location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9CC67EA0-0D4F-D444-8E85-366EA07CE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8" y="6071521"/>
            <a:ext cx="3781612" cy="6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62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ppin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1F603C-1523-4F58-9951-0F0AB79CE9D9}"/>
              </a:ext>
            </a:extLst>
          </p:cNvPr>
          <p:cNvSpPr/>
          <p:nvPr userDrawn="1"/>
        </p:nvSpPr>
        <p:spPr>
          <a:xfrm>
            <a:off x="-1" y="5124613"/>
            <a:ext cx="4320539" cy="1733386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3ED7B-42A5-4B34-9352-5EA1F58B8C9F}"/>
              </a:ext>
            </a:extLst>
          </p:cNvPr>
          <p:cNvSpPr/>
          <p:nvPr userDrawn="1"/>
        </p:nvSpPr>
        <p:spPr>
          <a:xfrm>
            <a:off x="4320538" y="1"/>
            <a:ext cx="7871460" cy="1733386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EDFD999B-3EA5-4B5F-90BC-CBDA560D13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953" y="694945"/>
            <a:ext cx="6099953" cy="44296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97C50D67-3E47-D744-BC68-B2A274EE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02" y="108808"/>
            <a:ext cx="7452795" cy="140566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95673B4B-9288-2047-90CB-275370D5F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79595"/>
            <a:ext cx="363525" cy="38388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13C6B3-1AC0-304F-8A29-C464D3132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E3AC5A-989E-4F40-BD8D-951F2C64D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0" y="1985963"/>
            <a:ext cx="5787397" cy="465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13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pping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1F603C-1523-4F58-9951-0F0AB79CE9D9}"/>
              </a:ext>
            </a:extLst>
          </p:cNvPr>
          <p:cNvSpPr/>
          <p:nvPr userDrawn="1"/>
        </p:nvSpPr>
        <p:spPr>
          <a:xfrm>
            <a:off x="4550857" y="3228959"/>
            <a:ext cx="2756111" cy="2696098"/>
          </a:xfrm>
          <a:prstGeom prst="rect">
            <a:avLst/>
          </a:prstGeom>
          <a:solidFill>
            <a:srgbClr val="3F9BDA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3ED7B-42A5-4B34-9352-5EA1F58B8C9F}"/>
              </a:ext>
            </a:extLst>
          </p:cNvPr>
          <p:cNvSpPr/>
          <p:nvPr userDrawn="1"/>
        </p:nvSpPr>
        <p:spPr>
          <a:xfrm>
            <a:off x="-1" y="5925058"/>
            <a:ext cx="12191999" cy="932942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2EB200C-1EDB-441D-B9C9-F79765AD4C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550856" cy="592505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2589D325-0DF3-4848-AE49-2865CB01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02" y="108808"/>
            <a:ext cx="7452795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FA2CAC-29C5-7047-BE90-5DF2EEF85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A5EA8E9-6F7C-964D-AEB9-094C6DFE75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6391" y="1214437"/>
            <a:ext cx="7297506" cy="5414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39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73ED7B-42A5-4B34-9352-5EA1F58B8C9F}"/>
              </a:ext>
            </a:extLst>
          </p:cNvPr>
          <p:cNvSpPr/>
          <p:nvPr userDrawn="1"/>
        </p:nvSpPr>
        <p:spPr>
          <a:xfrm>
            <a:off x="0" y="0"/>
            <a:ext cx="3785615" cy="3355305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1" y="3347637"/>
            <a:ext cx="3785615" cy="3528535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25FB056-16C9-457E-8AC5-849390A122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85615" y="1"/>
            <a:ext cx="4005073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07FE0EA-96ED-3049-89F2-6427DD8D04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0748" y="3614738"/>
            <a:ext cx="3339702" cy="30882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System Font Regular"/>
              <a:buChar char="-"/>
              <a:defRPr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BB2645-766D-3F41-8E46-7D5DE78E32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748" y="300038"/>
            <a:ext cx="3339702" cy="2945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System Font Regular"/>
              <a:buChar char="-"/>
              <a:defRPr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EF08719D-0D49-1441-A78C-09D3A3042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79595"/>
            <a:ext cx="363525" cy="38388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72D32A-E8A2-804A-AEEB-8AFE9430F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47CD0FC-844A-7545-997B-C0819113FC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8959" y="300036"/>
            <a:ext cx="3742291" cy="6402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54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73ED7B-42A5-4B34-9352-5EA1F58B8C9F}"/>
              </a:ext>
            </a:extLst>
          </p:cNvPr>
          <p:cNvSpPr/>
          <p:nvPr userDrawn="1"/>
        </p:nvSpPr>
        <p:spPr>
          <a:xfrm>
            <a:off x="0" y="1"/>
            <a:ext cx="2155371" cy="556803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0" y="5568042"/>
            <a:ext cx="12191999" cy="1308129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9963C95-B145-4E12-BE60-EB0CEFF8F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55371" y="-3"/>
            <a:ext cx="4272643" cy="556804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BB6FDF1-C7B9-2B47-AAAB-9FD3C4C25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79595"/>
            <a:ext cx="363525" cy="38388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DC0E89-0665-FE4B-8B2A-6EFC35FF2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0A27C7F-AE54-994E-8999-3B9C92A371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185738"/>
            <a:ext cx="5129212" cy="5200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27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73ED7B-42A5-4B34-9352-5EA1F58B8C9F}"/>
              </a:ext>
            </a:extLst>
          </p:cNvPr>
          <p:cNvSpPr/>
          <p:nvPr userDrawn="1"/>
        </p:nvSpPr>
        <p:spPr>
          <a:xfrm>
            <a:off x="-1" y="2489743"/>
            <a:ext cx="3955774" cy="2912171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-1" y="5401918"/>
            <a:ext cx="3955773" cy="1456082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6DCD813-D308-4218-8B09-8EC43FDEB2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36227" y="3945829"/>
            <a:ext cx="3955773" cy="291217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5F50B64-DA78-4B8A-9F2C-97ADE270B2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5774" y="0"/>
            <a:ext cx="8236226" cy="39458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E02B9B8F-E199-ED42-AC2B-37FDE1F30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79595"/>
            <a:ext cx="363525" cy="383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D9A09-7B17-104C-A2FA-153B04DE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103319"/>
            <a:ext cx="3643312" cy="2291902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4FD3A8-5520-F640-B5AA-4BF2C12AF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71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73ED7B-42A5-4B34-9352-5EA1F58B8C9F}"/>
              </a:ext>
            </a:extLst>
          </p:cNvPr>
          <p:cNvSpPr/>
          <p:nvPr userDrawn="1"/>
        </p:nvSpPr>
        <p:spPr>
          <a:xfrm>
            <a:off x="0" y="5225141"/>
            <a:ext cx="2243179" cy="163285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2243178" y="5225138"/>
            <a:ext cx="2243179" cy="1632860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74DDFAB-DC7D-4472-8031-1941816068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89373" y="2532107"/>
            <a:ext cx="7702627" cy="432589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5CD03217-EB48-B94A-A399-52D5908E89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79595"/>
            <a:ext cx="363525" cy="383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01178E-3C17-3A41-944C-BF53DD21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1" y="136525"/>
            <a:ext cx="11701173" cy="132556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3A241B-3CFD-0D49-8404-D130DB390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DFBFEE2-A0CE-1F48-A980-11FDCBC195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463" y="1614487"/>
            <a:ext cx="4014788" cy="3400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39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73ED7B-42A5-4B34-9352-5EA1F58B8C9F}"/>
              </a:ext>
            </a:extLst>
          </p:cNvPr>
          <p:cNvSpPr/>
          <p:nvPr userDrawn="1"/>
        </p:nvSpPr>
        <p:spPr>
          <a:xfrm>
            <a:off x="8887967" y="3428998"/>
            <a:ext cx="3304032" cy="342899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0" y="-1"/>
            <a:ext cx="5583933" cy="2016225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C65BACB-37D6-4AB4-8756-1611039D8E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87967" y="0"/>
            <a:ext cx="3304033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9A23B86-AE5F-4452-B648-16ABCBB9D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3935" y="0"/>
            <a:ext cx="3304033" cy="342899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DA5D9129-73F5-4E6A-86F2-E5460FBD5A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83934" y="3428995"/>
            <a:ext cx="3304033" cy="34290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A2301A-E3B8-3D40-B293-8FC804C4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7048"/>
            <a:ext cx="5355334" cy="188917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A07C10-056F-7347-9BC3-93CF4F78A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A254D38-A448-B043-8CC5-F009621911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2214563"/>
            <a:ext cx="5157788" cy="4486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089"/>
                </a:solidFill>
              </a:defRPr>
            </a:lvl1pPr>
            <a:lvl2pPr marL="685800" indent="-228600">
              <a:buFont typeface="System Font Regular"/>
              <a:buChar char="⁃"/>
              <a:defRPr b="0">
                <a:solidFill>
                  <a:schemeClr val="accent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 b="1">
                <a:solidFill>
                  <a:srgbClr val="0050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0">
                <a:solidFill>
                  <a:srgbClr val="0050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84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0" y="5627077"/>
            <a:ext cx="3235569" cy="1230922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FEDD6B-337E-437B-A043-F7CDB67B5D72}"/>
              </a:ext>
            </a:extLst>
          </p:cNvPr>
          <p:cNvSpPr/>
          <p:nvPr userDrawn="1"/>
        </p:nvSpPr>
        <p:spPr>
          <a:xfrm>
            <a:off x="3235569" y="5627077"/>
            <a:ext cx="3235569" cy="1230922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62664F-0610-4376-9263-649B911C3B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80183" y="973714"/>
            <a:ext cx="5640561" cy="46533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F8B7F5B9-2FC9-FC46-998F-58F04CC48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79595"/>
            <a:ext cx="363525" cy="38388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75808B-4CBB-264A-AC7E-AA583F1A4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81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/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1F603C-1523-4F58-9951-0F0AB79CE9D9}"/>
              </a:ext>
            </a:extLst>
          </p:cNvPr>
          <p:cNvSpPr/>
          <p:nvPr userDrawn="1"/>
        </p:nvSpPr>
        <p:spPr>
          <a:xfrm>
            <a:off x="0" y="933448"/>
            <a:ext cx="12227560" cy="444509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3ED7B-42A5-4B34-9352-5EA1F58B8C9F}"/>
              </a:ext>
            </a:extLst>
          </p:cNvPr>
          <p:cNvSpPr/>
          <p:nvPr userDrawn="1"/>
        </p:nvSpPr>
        <p:spPr>
          <a:xfrm>
            <a:off x="0" y="5378548"/>
            <a:ext cx="12227560" cy="1479452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BC8AD7F-4AA4-F249-B1A9-3E3DB5A8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18" y="1413367"/>
            <a:ext cx="6134204" cy="2844308"/>
          </a:xfrm>
        </p:spPr>
        <p:txBody>
          <a:bodyPr anchor="t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536B1A-E0B3-4E48-9173-8F2AEC968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4701" y="542925"/>
            <a:ext cx="4554538" cy="39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82DF4CF-4861-7446-8A6C-8839D82F83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4701" y="4872037"/>
            <a:ext cx="4554538" cy="39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DF5D0D33-13DF-1C43-9CB3-1BB001A70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79595"/>
            <a:ext cx="363525" cy="383883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C78B7E-DF3C-7949-A1A5-BAB754157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47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/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1F603C-1523-4F58-9951-0F0AB79CE9D9}"/>
              </a:ext>
            </a:extLst>
          </p:cNvPr>
          <p:cNvSpPr/>
          <p:nvPr userDrawn="1"/>
        </p:nvSpPr>
        <p:spPr>
          <a:xfrm>
            <a:off x="0" y="933448"/>
            <a:ext cx="7080738" cy="444509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3ED7B-42A5-4B34-9352-5EA1F58B8C9F}"/>
              </a:ext>
            </a:extLst>
          </p:cNvPr>
          <p:cNvSpPr/>
          <p:nvPr userDrawn="1"/>
        </p:nvSpPr>
        <p:spPr>
          <a:xfrm>
            <a:off x="0" y="5378548"/>
            <a:ext cx="7080738" cy="1479452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BBE630F-BB28-4FBA-BF0E-D320FBE14E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0738" y="933448"/>
            <a:ext cx="5111262" cy="592455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BC8AD7F-4AA4-F249-B1A9-3E3DB5A8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18" y="1413367"/>
            <a:ext cx="6134204" cy="2844308"/>
          </a:xfrm>
        </p:spPr>
        <p:txBody>
          <a:bodyPr anchor="t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536B1A-E0B3-4E48-9173-8F2AEC968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4701" y="542925"/>
            <a:ext cx="4554538" cy="39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82DF4CF-4861-7446-8A6C-8839D82F83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4701" y="4872037"/>
            <a:ext cx="4554538" cy="39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DF5D0D33-13DF-1C43-9CB3-1BB001A70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79595"/>
            <a:ext cx="363525" cy="383883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C78B7E-DF3C-7949-A1A5-BAB754157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526" y="6488430"/>
            <a:ext cx="102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3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1F603C-1523-4F58-9951-0F0AB79CE9D9}"/>
              </a:ext>
            </a:extLst>
          </p:cNvPr>
          <p:cNvSpPr/>
          <p:nvPr userDrawn="1"/>
        </p:nvSpPr>
        <p:spPr>
          <a:xfrm>
            <a:off x="0" y="933448"/>
            <a:ext cx="12192000" cy="444509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3ED7B-42A5-4B34-9352-5EA1F58B8C9F}"/>
              </a:ext>
            </a:extLst>
          </p:cNvPr>
          <p:cNvSpPr/>
          <p:nvPr userDrawn="1"/>
        </p:nvSpPr>
        <p:spPr>
          <a:xfrm>
            <a:off x="0" y="5378548"/>
            <a:ext cx="12192000" cy="1479452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BC8AD7F-4AA4-F249-B1A9-3E3DB5A8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18" y="1413367"/>
            <a:ext cx="6134204" cy="2844308"/>
          </a:xfrm>
        </p:spPr>
        <p:txBody>
          <a:bodyPr anchor="t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536B1A-E0B3-4E48-9173-8F2AEC968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701" y="542925"/>
            <a:ext cx="4554538" cy="39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Project/Client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82DF4CF-4861-7446-8A6C-8839D82F83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701" y="4872037"/>
            <a:ext cx="4554538" cy="39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or Location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4E21C99-C7E3-B64F-9F35-296047B1A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4360" y="6488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0AFE87B-9A75-564F-A84B-0012B0B85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701" y="4481512"/>
            <a:ext cx="4554538" cy="39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or Location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9CC67EA0-0D4F-D444-8E85-366EA07CE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8" y="6071521"/>
            <a:ext cx="3781612" cy="6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99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9144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52293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64008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435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9144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52293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64008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466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9144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52293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64008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478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9144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52293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64008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4349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9144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52293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64008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564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9144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52293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64008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226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9144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52293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64008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001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9144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52293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64008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4722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9144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52293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64008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198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9144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52293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64008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8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7F69E-2994-490D-83F9-4DB26FA68A1A}"/>
              </a:ext>
            </a:extLst>
          </p:cNvPr>
          <p:cNvSpPr/>
          <p:nvPr userDrawn="1"/>
        </p:nvSpPr>
        <p:spPr>
          <a:xfrm rot="10800000" flipV="1">
            <a:off x="11834949" y="0"/>
            <a:ext cx="377475" cy="3462499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11834949" y="3446224"/>
            <a:ext cx="382976" cy="342994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FE91F4A9-C4F3-9049-A6FA-4D354F852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85666"/>
            <a:ext cx="363525" cy="363525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65774B05-F2A3-A84E-921E-ABE74851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0" y="108808"/>
            <a:ext cx="10772487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D9CA3A-DDE5-0F46-AB3B-1AA1F36208D2}"/>
              </a:ext>
            </a:extLst>
          </p:cNvPr>
          <p:cNvSpPr/>
          <p:nvPr userDrawn="1"/>
        </p:nvSpPr>
        <p:spPr>
          <a:xfrm>
            <a:off x="453513" y="4749239"/>
            <a:ext cx="2344908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38C006-833E-654C-AAB7-C257B141FFCF}"/>
              </a:ext>
            </a:extLst>
          </p:cNvPr>
          <p:cNvSpPr/>
          <p:nvPr userDrawn="1"/>
        </p:nvSpPr>
        <p:spPr>
          <a:xfrm>
            <a:off x="3262027" y="4749239"/>
            <a:ext cx="2344908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FE4BF5-970E-DA4A-977B-0490BBD9FB33}"/>
              </a:ext>
            </a:extLst>
          </p:cNvPr>
          <p:cNvSpPr/>
          <p:nvPr userDrawn="1"/>
        </p:nvSpPr>
        <p:spPr>
          <a:xfrm>
            <a:off x="6070542" y="4749239"/>
            <a:ext cx="2344908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4D90AC1-F6CB-C340-8CCC-ACF72B7945E5}"/>
              </a:ext>
            </a:extLst>
          </p:cNvPr>
          <p:cNvSpPr/>
          <p:nvPr userDrawn="1"/>
        </p:nvSpPr>
        <p:spPr>
          <a:xfrm>
            <a:off x="8944371" y="4749239"/>
            <a:ext cx="2344908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ECB2E-B48C-984B-93C3-2A27B8D26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025" y="4433892"/>
            <a:ext cx="2344738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3C3006D-46DE-7A44-A5B3-00472957F6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025" y="4805367"/>
            <a:ext cx="2344738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188363AA-4F54-E34A-8218-EABB2663A4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8663" y="4433892"/>
            <a:ext cx="2344738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A4D05B0-6AFF-6A42-B7C7-F900074DD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8663" y="4805367"/>
            <a:ext cx="2344738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39FB375-7530-4F4A-BDA5-B2A865135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9013" y="4433892"/>
            <a:ext cx="2344738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EAFB3898-B8A4-E84E-A333-FBB0BF13CB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9013" y="4805367"/>
            <a:ext cx="2344738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DB7C1E3D-1A4A-B74F-9FE9-7059471CF3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40801" y="4433892"/>
            <a:ext cx="2344738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3E9D13E2-8721-7D46-9101-0C1771CE55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01" y="4805367"/>
            <a:ext cx="2344738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9D1CA2BE-F7F1-734B-A50F-60CE244CC0D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9782" y="1820754"/>
            <a:ext cx="2452369" cy="2452369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5" name="Picture Placeholder 51">
            <a:extLst>
              <a:ext uri="{FF2B5EF4-FFF2-40B4-BE49-F238E27FC236}">
                <a16:creationId xmlns:a16="http://schemas.microsoft.com/office/drawing/2014/main" id="{FA3A2313-40FB-4E4E-97F0-266AEA4559A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91070" y="1820754"/>
            <a:ext cx="2452369" cy="2452369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6" name="Picture Placeholder 51">
            <a:extLst>
              <a:ext uri="{FF2B5EF4-FFF2-40B4-BE49-F238E27FC236}">
                <a16:creationId xmlns:a16="http://schemas.microsoft.com/office/drawing/2014/main" id="{B25D223D-CF01-0244-8229-DF74B7E4C3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19995" y="1820754"/>
            <a:ext cx="2452369" cy="2452369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1">
            <a:extLst>
              <a:ext uri="{FF2B5EF4-FFF2-40B4-BE49-F238E27FC236}">
                <a16:creationId xmlns:a16="http://schemas.microsoft.com/office/drawing/2014/main" id="{512B8C09-2B98-C846-86DC-CC2BC22F324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77495" y="1820754"/>
            <a:ext cx="2452369" cy="2452369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9B627B0-559C-A94E-A887-26865C6E9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4360" y="6488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32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9144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52293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64008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4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7F69E-2994-490D-83F9-4DB26FA68A1A}"/>
              </a:ext>
            </a:extLst>
          </p:cNvPr>
          <p:cNvSpPr/>
          <p:nvPr userDrawn="1"/>
        </p:nvSpPr>
        <p:spPr>
          <a:xfrm rot="10800000" flipV="1">
            <a:off x="11834949" y="0"/>
            <a:ext cx="377475" cy="3462499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11834949" y="3446224"/>
            <a:ext cx="382976" cy="342994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FE91F4A9-C4F3-9049-A6FA-4D354F852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85666"/>
            <a:ext cx="363525" cy="363525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65774B05-F2A3-A84E-921E-ABE74851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0" y="108808"/>
            <a:ext cx="10772487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D9CA3A-DDE5-0F46-AB3B-1AA1F36208D2}"/>
              </a:ext>
            </a:extLst>
          </p:cNvPr>
          <p:cNvSpPr/>
          <p:nvPr userDrawn="1"/>
        </p:nvSpPr>
        <p:spPr>
          <a:xfrm>
            <a:off x="1855593" y="4749239"/>
            <a:ext cx="2344908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38C006-833E-654C-AAB7-C257B141FFCF}"/>
              </a:ext>
            </a:extLst>
          </p:cNvPr>
          <p:cNvSpPr/>
          <p:nvPr userDrawn="1"/>
        </p:nvSpPr>
        <p:spPr>
          <a:xfrm>
            <a:off x="4664107" y="4749239"/>
            <a:ext cx="2344908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FE4BF5-970E-DA4A-977B-0490BBD9FB33}"/>
              </a:ext>
            </a:extLst>
          </p:cNvPr>
          <p:cNvSpPr/>
          <p:nvPr userDrawn="1"/>
        </p:nvSpPr>
        <p:spPr>
          <a:xfrm>
            <a:off x="7472622" y="4749239"/>
            <a:ext cx="2344908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ECB2E-B48C-984B-93C3-2A27B8D26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6105" y="4433892"/>
            <a:ext cx="2344738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3C3006D-46DE-7A44-A5B3-00472957F6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6105" y="4805367"/>
            <a:ext cx="2344738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188363AA-4F54-E34A-8218-EABB2663A4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0743" y="4433892"/>
            <a:ext cx="2344738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A4D05B0-6AFF-6A42-B7C7-F900074DD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0743" y="4805367"/>
            <a:ext cx="2344738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39FB375-7530-4F4A-BDA5-B2A865135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1093" y="4433892"/>
            <a:ext cx="2344738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EAFB3898-B8A4-E84E-A333-FBB0BF13CB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1093" y="4805367"/>
            <a:ext cx="2344738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9D1CA2BE-F7F1-734B-A50F-60CE244CC0D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01862" y="1820754"/>
            <a:ext cx="2452369" cy="2452369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5" name="Picture Placeholder 51">
            <a:extLst>
              <a:ext uri="{FF2B5EF4-FFF2-40B4-BE49-F238E27FC236}">
                <a16:creationId xmlns:a16="http://schemas.microsoft.com/office/drawing/2014/main" id="{FA3A2313-40FB-4E4E-97F0-266AEA4559A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93150" y="1820754"/>
            <a:ext cx="2452369" cy="2452369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6" name="Picture Placeholder 51">
            <a:extLst>
              <a:ext uri="{FF2B5EF4-FFF2-40B4-BE49-F238E27FC236}">
                <a16:creationId xmlns:a16="http://schemas.microsoft.com/office/drawing/2014/main" id="{B25D223D-CF01-0244-8229-DF74B7E4C3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422075" y="1820754"/>
            <a:ext cx="2452369" cy="2452369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9B627B0-559C-A94E-A887-26865C6E9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4360" y="6488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0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7F69E-2994-490D-83F9-4DB26FA68A1A}"/>
              </a:ext>
            </a:extLst>
          </p:cNvPr>
          <p:cNvSpPr/>
          <p:nvPr userDrawn="1"/>
        </p:nvSpPr>
        <p:spPr>
          <a:xfrm rot="10800000" flipV="1">
            <a:off x="11834949" y="0"/>
            <a:ext cx="377475" cy="3462499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11834949" y="3446224"/>
            <a:ext cx="382976" cy="342994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FE91F4A9-C4F3-9049-A6FA-4D354F852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85666"/>
            <a:ext cx="363525" cy="363525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65774B05-F2A3-A84E-921E-ABE74851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0" y="108808"/>
            <a:ext cx="10772487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D9CA3A-DDE5-0F46-AB3B-1AA1F36208D2}"/>
              </a:ext>
            </a:extLst>
          </p:cNvPr>
          <p:cNvSpPr/>
          <p:nvPr userDrawn="1"/>
        </p:nvSpPr>
        <p:spPr>
          <a:xfrm>
            <a:off x="292072" y="4603251"/>
            <a:ext cx="2019194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ECB2E-B48C-984B-93C3-2A27B8D26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584" y="4287904"/>
            <a:ext cx="2018682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3C3006D-46DE-7A44-A5B3-00472957F6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584" y="4659379"/>
            <a:ext cx="2018682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9D1CA2BE-F7F1-734B-A50F-60CE244CC0D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2070" y="2161584"/>
            <a:ext cx="2018683" cy="2019195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9B627B0-559C-A94E-A887-26865C6E9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4360" y="6488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60D279-C257-7C46-99ED-D56BB6B3D792}"/>
              </a:ext>
            </a:extLst>
          </p:cNvPr>
          <p:cNvSpPr/>
          <p:nvPr userDrawn="1"/>
        </p:nvSpPr>
        <p:spPr>
          <a:xfrm>
            <a:off x="2466312" y="4603251"/>
            <a:ext cx="2019194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BD3CD64-93D4-9741-8F77-935E80B40C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66824" y="4287904"/>
            <a:ext cx="2018682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808873-D426-094E-99C1-2AE3B15C6E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66824" y="4659379"/>
            <a:ext cx="2018682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Picture Placeholder 51">
            <a:extLst>
              <a:ext uri="{FF2B5EF4-FFF2-40B4-BE49-F238E27FC236}">
                <a16:creationId xmlns:a16="http://schemas.microsoft.com/office/drawing/2014/main" id="{67C332D8-1ED9-E74B-9A43-ED170134787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466310" y="2161584"/>
            <a:ext cx="2018683" cy="2019195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730AFD-4344-764A-BC5E-A32925558D73}"/>
              </a:ext>
            </a:extLst>
          </p:cNvPr>
          <p:cNvSpPr/>
          <p:nvPr userDrawn="1"/>
        </p:nvSpPr>
        <p:spPr>
          <a:xfrm>
            <a:off x="4630392" y="4603251"/>
            <a:ext cx="2019194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79949D67-F98F-4D42-BE82-F0F46323E0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30904" y="4287904"/>
            <a:ext cx="2018682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3F62B81-D4FE-6541-A7AC-7A38BDD6D9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0904" y="4659379"/>
            <a:ext cx="2018682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Picture Placeholder 51">
            <a:extLst>
              <a:ext uri="{FF2B5EF4-FFF2-40B4-BE49-F238E27FC236}">
                <a16:creationId xmlns:a16="http://schemas.microsoft.com/office/drawing/2014/main" id="{62112A2F-2430-F44F-AA3C-57A37E62B0E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30390" y="2161584"/>
            <a:ext cx="2018683" cy="2019195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4F9A5A-D598-C449-A44D-513273FAE468}"/>
              </a:ext>
            </a:extLst>
          </p:cNvPr>
          <p:cNvSpPr/>
          <p:nvPr userDrawn="1"/>
        </p:nvSpPr>
        <p:spPr>
          <a:xfrm>
            <a:off x="6794472" y="4603251"/>
            <a:ext cx="2019194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A36CC62-DBD9-644E-B430-1A75BF292A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94984" y="4287904"/>
            <a:ext cx="2018682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FE21E11-7C0A-2042-8041-555A8B5D9AE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94984" y="4659379"/>
            <a:ext cx="2018682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51">
            <a:extLst>
              <a:ext uri="{FF2B5EF4-FFF2-40B4-BE49-F238E27FC236}">
                <a16:creationId xmlns:a16="http://schemas.microsoft.com/office/drawing/2014/main" id="{C22C648C-AF1B-4340-9D58-0021745625A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94470" y="2161584"/>
            <a:ext cx="2018683" cy="2019195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E212B5-137D-844E-BDE1-47D2D5D4B7AB}"/>
              </a:ext>
            </a:extLst>
          </p:cNvPr>
          <p:cNvSpPr/>
          <p:nvPr userDrawn="1"/>
        </p:nvSpPr>
        <p:spPr>
          <a:xfrm>
            <a:off x="8938232" y="4603251"/>
            <a:ext cx="2019194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23E4B47-3DCC-A441-8CC9-8F331F6710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938744" y="4287904"/>
            <a:ext cx="2018682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A897B25-D127-5345-9A50-4B8140049AB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44" y="4659379"/>
            <a:ext cx="2018682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Picture Placeholder 51">
            <a:extLst>
              <a:ext uri="{FF2B5EF4-FFF2-40B4-BE49-F238E27FC236}">
                <a16:creationId xmlns:a16="http://schemas.microsoft.com/office/drawing/2014/main" id="{372A473E-FE34-3E46-AF51-F25E4DA508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938230" y="2161584"/>
            <a:ext cx="2018683" cy="2019195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1849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7F69E-2994-490D-83F9-4DB26FA68A1A}"/>
              </a:ext>
            </a:extLst>
          </p:cNvPr>
          <p:cNvSpPr/>
          <p:nvPr userDrawn="1"/>
        </p:nvSpPr>
        <p:spPr>
          <a:xfrm rot="10800000" flipV="1">
            <a:off x="11834949" y="0"/>
            <a:ext cx="377475" cy="3462499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11834949" y="3446224"/>
            <a:ext cx="382976" cy="342994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FE91F4A9-C4F3-9049-A6FA-4D354F852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85666"/>
            <a:ext cx="363525" cy="363525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65774B05-F2A3-A84E-921E-ABE74851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0" y="108808"/>
            <a:ext cx="10772487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9B627B0-559C-A94E-A887-26865C6E9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4360" y="6488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54E933-AFAE-F246-B0E9-39F57D3BAED7}"/>
              </a:ext>
            </a:extLst>
          </p:cNvPr>
          <p:cNvSpPr/>
          <p:nvPr userDrawn="1"/>
        </p:nvSpPr>
        <p:spPr>
          <a:xfrm>
            <a:off x="5990906" y="4199445"/>
            <a:ext cx="1791167" cy="5342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3CCE05EB-D9FB-BC48-9377-6634B574CC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91418" y="3896094"/>
            <a:ext cx="1791167" cy="290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B9BAAD12-11B8-0A4C-8CC5-6EA70F2FB3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91418" y="4275320"/>
            <a:ext cx="1791167" cy="444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Picture Placeholder 51">
            <a:extLst>
              <a:ext uri="{FF2B5EF4-FFF2-40B4-BE49-F238E27FC236}">
                <a16:creationId xmlns:a16="http://schemas.microsoft.com/office/drawing/2014/main" id="{D314BFFA-4FF5-0F4C-99ED-7EDDDC2939C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990904" y="2021073"/>
            <a:ext cx="1791656" cy="1791656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5606336-074A-964C-BC1B-834F938D6625}"/>
              </a:ext>
            </a:extLst>
          </p:cNvPr>
          <p:cNvSpPr/>
          <p:nvPr userDrawn="1"/>
        </p:nvSpPr>
        <p:spPr>
          <a:xfrm>
            <a:off x="7900986" y="4199445"/>
            <a:ext cx="1791167" cy="5342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C1C4E72-4FE9-8A4C-94B6-62C02EA243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901498" y="3896094"/>
            <a:ext cx="1791167" cy="290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519E3E-D0B2-D342-96B6-DC909D7F1C6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01498" y="4275320"/>
            <a:ext cx="1791167" cy="444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Picture Placeholder 51">
            <a:extLst>
              <a:ext uri="{FF2B5EF4-FFF2-40B4-BE49-F238E27FC236}">
                <a16:creationId xmlns:a16="http://schemas.microsoft.com/office/drawing/2014/main" id="{DB755DEC-B9BF-2547-91C0-CB42A76DF44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00984" y="2021073"/>
            <a:ext cx="1791656" cy="1791656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0F2B80B-172F-D244-BBE2-C2150DEA4F88}"/>
              </a:ext>
            </a:extLst>
          </p:cNvPr>
          <p:cNvSpPr/>
          <p:nvPr userDrawn="1"/>
        </p:nvSpPr>
        <p:spPr>
          <a:xfrm>
            <a:off x="9811066" y="4199445"/>
            <a:ext cx="1791167" cy="5342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C7694DC0-8D00-EB4E-9159-40823F08427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811578" y="3896094"/>
            <a:ext cx="1791167" cy="290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3F395411-60A6-6148-9BB3-506DF72134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11578" y="4275320"/>
            <a:ext cx="1791167" cy="444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Picture Placeholder 51">
            <a:extLst>
              <a:ext uri="{FF2B5EF4-FFF2-40B4-BE49-F238E27FC236}">
                <a16:creationId xmlns:a16="http://schemas.microsoft.com/office/drawing/2014/main" id="{4CA234DB-B784-894A-8546-8B6B71FF0D7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811064" y="2021073"/>
            <a:ext cx="1791656" cy="1791656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4D706AB-229C-8348-97E8-DCA30E7FAC2C}"/>
              </a:ext>
            </a:extLst>
          </p:cNvPr>
          <p:cNvSpPr/>
          <p:nvPr userDrawn="1"/>
        </p:nvSpPr>
        <p:spPr>
          <a:xfrm>
            <a:off x="254791" y="4199445"/>
            <a:ext cx="1791167" cy="5342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1A0332C8-05FE-534E-BD06-EF5D386F38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5303" y="3896094"/>
            <a:ext cx="1791167" cy="290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73C2B611-230C-124E-9F28-31AFB0B7B0B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303" y="4275320"/>
            <a:ext cx="1791167" cy="444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Picture Placeholder 51">
            <a:extLst>
              <a:ext uri="{FF2B5EF4-FFF2-40B4-BE49-F238E27FC236}">
                <a16:creationId xmlns:a16="http://schemas.microsoft.com/office/drawing/2014/main" id="{C8EACE0D-86CB-9C4B-BB7A-77677A9DE64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54789" y="2021073"/>
            <a:ext cx="1791656" cy="1791656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26F7F6-428D-EF44-B2D4-2B3F6AC0DC13}"/>
              </a:ext>
            </a:extLst>
          </p:cNvPr>
          <p:cNvSpPr/>
          <p:nvPr userDrawn="1"/>
        </p:nvSpPr>
        <p:spPr>
          <a:xfrm>
            <a:off x="2167403" y="4199445"/>
            <a:ext cx="1791167" cy="5342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9175916F-3C0E-8748-9E7C-04511418A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167915" y="3896094"/>
            <a:ext cx="1791167" cy="290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07DDF250-50C8-AF48-97F3-DD483B244F4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67915" y="4275320"/>
            <a:ext cx="1791167" cy="444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Picture Placeholder 51">
            <a:extLst>
              <a:ext uri="{FF2B5EF4-FFF2-40B4-BE49-F238E27FC236}">
                <a16:creationId xmlns:a16="http://schemas.microsoft.com/office/drawing/2014/main" id="{783306E6-1CE7-7D43-A4BA-AF36BB2F6D2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167401" y="2021073"/>
            <a:ext cx="1791656" cy="1791656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93CC5E0-F6FF-0240-B602-5BB5C82C404B}"/>
              </a:ext>
            </a:extLst>
          </p:cNvPr>
          <p:cNvSpPr/>
          <p:nvPr userDrawn="1"/>
        </p:nvSpPr>
        <p:spPr>
          <a:xfrm>
            <a:off x="4080015" y="4199445"/>
            <a:ext cx="1791167" cy="5342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DCCDE2C-257E-D844-880A-4B632A61656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080527" y="3896094"/>
            <a:ext cx="1791167" cy="290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1A8CBF6F-9956-5841-AD4D-3DCC16E860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080527" y="4275320"/>
            <a:ext cx="1791167" cy="444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5" name="Picture Placeholder 51">
            <a:extLst>
              <a:ext uri="{FF2B5EF4-FFF2-40B4-BE49-F238E27FC236}">
                <a16:creationId xmlns:a16="http://schemas.microsoft.com/office/drawing/2014/main" id="{38A919FC-7300-8041-925F-164D59885DE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080013" y="2021073"/>
            <a:ext cx="1791656" cy="1791656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868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6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7F69E-2994-490D-83F9-4DB26FA68A1A}"/>
              </a:ext>
            </a:extLst>
          </p:cNvPr>
          <p:cNvSpPr/>
          <p:nvPr userDrawn="1"/>
        </p:nvSpPr>
        <p:spPr>
          <a:xfrm rot="10800000" flipV="1">
            <a:off x="11834949" y="0"/>
            <a:ext cx="377475" cy="3462499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11834949" y="3446224"/>
            <a:ext cx="382976" cy="342994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FE91F4A9-C4F3-9049-A6FA-4D354F852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85666"/>
            <a:ext cx="363525" cy="363525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65774B05-F2A3-A84E-921E-ABE74851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0" y="108808"/>
            <a:ext cx="10772487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9B627B0-559C-A94E-A887-26865C6E9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4360" y="6488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54E933-AFAE-F246-B0E9-39F57D3BAED7}"/>
              </a:ext>
            </a:extLst>
          </p:cNvPr>
          <p:cNvSpPr/>
          <p:nvPr userDrawn="1"/>
        </p:nvSpPr>
        <p:spPr>
          <a:xfrm>
            <a:off x="2921775" y="6353325"/>
            <a:ext cx="1881656" cy="5612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3CCE05EB-D9FB-BC48-9377-6634B574CC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22287" y="6037978"/>
            <a:ext cx="1881656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B9BAAD12-11B8-0A4C-8CC5-6EA70F2FB3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22287" y="6409453"/>
            <a:ext cx="1881656" cy="4667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Picture Placeholder 51">
            <a:extLst>
              <a:ext uri="{FF2B5EF4-FFF2-40B4-BE49-F238E27FC236}">
                <a16:creationId xmlns:a16="http://schemas.microsoft.com/office/drawing/2014/main" id="{D314BFFA-4FF5-0F4C-99ED-7EDDDC2939C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921773" y="4087137"/>
            <a:ext cx="1882170" cy="188217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5606336-074A-964C-BC1B-834F938D6625}"/>
              </a:ext>
            </a:extLst>
          </p:cNvPr>
          <p:cNvSpPr/>
          <p:nvPr userDrawn="1"/>
        </p:nvSpPr>
        <p:spPr>
          <a:xfrm>
            <a:off x="4882655" y="6353325"/>
            <a:ext cx="1881656" cy="5612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C1C4E72-4FE9-8A4C-94B6-62C02EA243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83167" y="6037978"/>
            <a:ext cx="1881656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519E3E-D0B2-D342-96B6-DC909D7F1C6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883167" y="6409453"/>
            <a:ext cx="1881656" cy="4667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Picture Placeholder 51">
            <a:extLst>
              <a:ext uri="{FF2B5EF4-FFF2-40B4-BE49-F238E27FC236}">
                <a16:creationId xmlns:a16="http://schemas.microsoft.com/office/drawing/2014/main" id="{DB755DEC-B9BF-2547-91C0-CB42A76DF44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882653" y="4087137"/>
            <a:ext cx="1882170" cy="188217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0F2B80B-172F-D244-BBE2-C2150DEA4F88}"/>
              </a:ext>
            </a:extLst>
          </p:cNvPr>
          <p:cNvSpPr/>
          <p:nvPr userDrawn="1"/>
        </p:nvSpPr>
        <p:spPr>
          <a:xfrm>
            <a:off x="6843535" y="6353325"/>
            <a:ext cx="1881656" cy="5612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C7694DC0-8D00-EB4E-9159-40823F08427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844047" y="6037978"/>
            <a:ext cx="1881656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3F395411-60A6-6148-9BB3-506DF72134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844047" y="6409453"/>
            <a:ext cx="1881656" cy="4667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Picture Placeholder 51">
            <a:extLst>
              <a:ext uri="{FF2B5EF4-FFF2-40B4-BE49-F238E27FC236}">
                <a16:creationId xmlns:a16="http://schemas.microsoft.com/office/drawing/2014/main" id="{4CA234DB-B784-894A-8546-8B6B71FF0D7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843533" y="4087137"/>
            <a:ext cx="1882170" cy="188217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4D706AB-229C-8348-97E8-DCA30E7FAC2C}"/>
              </a:ext>
            </a:extLst>
          </p:cNvPr>
          <p:cNvSpPr/>
          <p:nvPr userDrawn="1"/>
        </p:nvSpPr>
        <p:spPr>
          <a:xfrm>
            <a:off x="2921775" y="3467885"/>
            <a:ext cx="1881656" cy="5612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1A0332C8-05FE-534E-BD06-EF5D386F38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922287" y="3152538"/>
            <a:ext cx="1881656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73C2B611-230C-124E-9F28-31AFB0B7B0B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922287" y="3524013"/>
            <a:ext cx="1881656" cy="4667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Picture Placeholder 51">
            <a:extLst>
              <a:ext uri="{FF2B5EF4-FFF2-40B4-BE49-F238E27FC236}">
                <a16:creationId xmlns:a16="http://schemas.microsoft.com/office/drawing/2014/main" id="{C8EACE0D-86CB-9C4B-BB7A-77677A9DE64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21773" y="1201697"/>
            <a:ext cx="1882170" cy="188217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26F7F6-428D-EF44-B2D4-2B3F6AC0DC13}"/>
              </a:ext>
            </a:extLst>
          </p:cNvPr>
          <p:cNvSpPr/>
          <p:nvPr userDrawn="1"/>
        </p:nvSpPr>
        <p:spPr>
          <a:xfrm>
            <a:off x="4882655" y="3467885"/>
            <a:ext cx="1881656" cy="5612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9175916F-3C0E-8748-9E7C-04511418A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883167" y="3152538"/>
            <a:ext cx="1881656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07DDF250-50C8-AF48-97F3-DD483B244F4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883167" y="3524013"/>
            <a:ext cx="1881656" cy="4667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Picture Placeholder 51">
            <a:extLst>
              <a:ext uri="{FF2B5EF4-FFF2-40B4-BE49-F238E27FC236}">
                <a16:creationId xmlns:a16="http://schemas.microsoft.com/office/drawing/2014/main" id="{783306E6-1CE7-7D43-A4BA-AF36BB2F6D2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882653" y="1201697"/>
            <a:ext cx="1882170" cy="188217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93CC5E0-F6FF-0240-B602-5BB5C82C404B}"/>
              </a:ext>
            </a:extLst>
          </p:cNvPr>
          <p:cNvSpPr/>
          <p:nvPr userDrawn="1"/>
        </p:nvSpPr>
        <p:spPr>
          <a:xfrm>
            <a:off x="6843535" y="3467885"/>
            <a:ext cx="1881656" cy="5612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DCCDE2C-257E-D844-880A-4B632A61656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844047" y="3152538"/>
            <a:ext cx="1881656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1A8CBF6F-9956-5841-AD4D-3DCC16E860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844047" y="3524013"/>
            <a:ext cx="1881656" cy="4667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5" name="Picture Placeholder 51">
            <a:extLst>
              <a:ext uri="{FF2B5EF4-FFF2-40B4-BE49-F238E27FC236}">
                <a16:creationId xmlns:a16="http://schemas.microsoft.com/office/drawing/2014/main" id="{38A919FC-7300-8041-925F-164D59885DE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843533" y="1201697"/>
            <a:ext cx="1882170" cy="188217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0433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7F69E-2994-490D-83F9-4DB26FA68A1A}"/>
              </a:ext>
            </a:extLst>
          </p:cNvPr>
          <p:cNvSpPr/>
          <p:nvPr userDrawn="1"/>
        </p:nvSpPr>
        <p:spPr>
          <a:xfrm rot="10800000" flipV="1">
            <a:off x="11834949" y="0"/>
            <a:ext cx="377475" cy="3462499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22577-6DA2-427D-8FA8-D959CD4B6FFD}"/>
              </a:ext>
            </a:extLst>
          </p:cNvPr>
          <p:cNvSpPr/>
          <p:nvPr userDrawn="1"/>
        </p:nvSpPr>
        <p:spPr>
          <a:xfrm>
            <a:off x="11834949" y="3446224"/>
            <a:ext cx="382976" cy="3429948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FE91F4A9-C4F3-9049-A6FA-4D354F852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6385666"/>
            <a:ext cx="363525" cy="363525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65774B05-F2A3-A84E-921E-ABE74851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0" y="108808"/>
            <a:ext cx="10772487" cy="100164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5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D9CA3A-DDE5-0F46-AB3B-1AA1F36208D2}"/>
              </a:ext>
            </a:extLst>
          </p:cNvPr>
          <p:cNvSpPr/>
          <p:nvPr userDrawn="1"/>
        </p:nvSpPr>
        <p:spPr>
          <a:xfrm>
            <a:off x="453513" y="4749239"/>
            <a:ext cx="2344908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38C006-833E-654C-AAB7-C257B141FFCF}"/>
              </a:ext>
            </a:extLst>
          </p:cNvPr>
          <p:cNvSpPr/>
          <p:nvPr userDrawn="1"/>
        </p:nvSpPr>
        <p:spPr>
          <a:xfrm>
            <a:off x="3262027" y="4749239"/>
            <a:ext cx="2344908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FE4BF5-970E-DA4A-977B-0490BBD9FB33}"/>
              </a:ext>
            </a:extLst>
          </p:cNvPr>
          <p:cNvSpPr/>
          <p:nvPr userDrawn="1"/>
        </p:nvSpPr>
        <p:spPr>
          <a:xfrm>
            <a:off x="6070542" y="4749239"/>
            <a:ext cx="2344908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4D90AC1-F6CB-C340-8CCC-ACF72B7945E5}"/>
              </a:ext>
            </a:extLst>
          </p:cNvPr>
          <p:cNvSpPr/>
          <p:nvPr userDrawn="1"/>
        </p:nvSpPr>
        <p:spPr>
          <a:xfrm>
            <a:off x="8944371" y="4749239"/>
            <a:ext cx="2344908" cy="45719"/>
          </a:xfrm>
          <a:prstGeom prst="rect">
            <a:avLst/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ECB2E-B48C-984B-93C3-2A27B8D26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025" y="4433892"/>
            <a:ext cx="2344738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3C3006D-46DE-7A44-A5B3-00472957F6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025" y="4805367"/>
            <a:ext cx="2344738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188363AA-4F54-E34A-8218-EABB2663A4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8663" y="4433892"/>
            <a:ext cx="2344738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A4D05B0-6AFF-6A42-B7C7-F900074DD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8663" y="4805367"/>
            <a:ext cx="2344738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39FB375-7530-4F4A-BDA5-B2A865135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9013" y="4433892"/>
            <a:ext cx="2344738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EAFB3898-B8A4-E84E-A333-FBB0BF13CB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9013" y="4805367"/>
            <a:ext cx="2344738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DB7C1E3D-1A4A-B74F-9FE9-7059471CF3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40801" y="4433892"/>
            <a:ext cx="2344738" cy="305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3E9D13E2-8721-7D46-9101-0C1771CE55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01" y="4805367"/>
            <a:ext cx="2344738" cy="60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3F9BD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9B627B0-559C-A94E-A887-26865C6E9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4360" y="6488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A5177E90-7A7A-40F9-AFE8-D36E3B477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D9281B-03C2-6941-B777-8B21A787561B}"/>
              </a:ext>
            </a:extLst>
          </p:cNvPr>
          <p:cNvSpPr/>
          <p:nvPr userDrawn="1"/>
        </p:nvSpPr>
        <p:spPr>
          <a:xfrm>
            <a:off x="399782" y="1820754"/>
            <a:ext cx="2452369" cy="245236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47625">
            <a:solidFill>
              <a:srgbClr val="3F9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B14FE02-B08A-E44F-9949-BE37A1581B5E}"/>
              </a:ext>
            </a:extLst>
          </p:cNvPr>
          <p:cNvSpPr/>
          <p:nvPr userDrawn="1"/>
        </p:nvSpPr>
        <p:spPr>
          <a:xfrm>
            <a:off x="3182738" y="1820754"/>
            <a:ext cx="2452369" cy="24523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47625">
            <a:solidFill>
              <a:srgbClr val="3F9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E40A29E-6633-6645-A1CF-6568C81B7D39}"/>
              </a:ext>
            </a:extLst>
          </p:cNvPr>
          <p:cNvSpPr/>
          <p:nvPr userDrawn="1"/>
        </p:nvSpPr>
        <p:spPr>
          <a:xfrm>
            <a:off x="6031956" y="1820754"/>
            <a:ext cx="2452369" cy="24523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47625">
            <a:solidFill>
              <a:srgbClr val="3F9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BFE19C9-987B-1644-96B1-ED74947EC63E}"/>
              </a:ext>
            </a:extLst>
          </p:cNvPr>
          <p:cNvSpPr/>
          <p:nvPr userDrawn="1"/>
        </p:nvSpPr>
        <p:spPr>
          <a:xfrm>
            <a:off x="8867922" y="1820754"/>
            <a:ext cx="2452369" cy="24523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47625">
            <a:solidFill>
              <a:srgbClr val="3F9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CAF8FCF-4B66-584D-8079-D5C3B06439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81030" y="2339406"/>
            <a:ext cx="2344738" cy="20944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To replace these photos: select a photo, open the format pane and go to shape options &gt; picture or texture fill &gt; picture source &gt; click “insert”</a:t>
            </a:r>
          </a:p>
        </p:txBody>
      </p:sp>
    </p:spTree>
    <p:extLst>
      <p:ext uri="{BB962C8B-B14F-4D97-AF65-F5344CB8AC3E}">
        <p14:creationId xmlns:p14="http://schemas.microsoft.com/office/powerpoint/2010/main" val="31986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D1B70-2C9C-45F4-9BE1-417011A5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2104D-7EC4-417D-A6E3-19550EDBE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86ED-417B-49D8-B1C3-0D88F86DB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17C88-DD7E-48C9-940F-69D0BACB9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7E90-7A7A-40F9-AFE8-D36E3B477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7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1" r:id="rId3"/>
    <p:sldLayoutId id="2147483687" r:id="rId4"/>
    <p:sldLayoutId id="2147483694" r:id="rId5"/>
    <p:sldLayoutId id="2147483695" r:id="rId6"/>
    <p:sldLayoutId id="2147483697" r:id="rId7"/>
    <p:sldLayoutId id="2147483696" r:id="rId8"/>
    <p:sldLayoutId id="2147483692" r:id="rId9"/>
    <p:sldLayoutId id="2147483688" r:id="rId10"/>
    <p:sldLayoutId id="2147483680" r:id="rId11"/>
    <p:sldLayoutId id="2147483690" r:id="rId12"/>
    <p:sldLayoutId id="2147483679" r:id="rId13"/>
    <p:sldLayoutId id="2147483686" r:id="rId14"/>
    <p:sldLayoutId id="2147483683" r:id="rId15"/>
    <p:sldLayoutId id="2147483682" r:id="rId16"/>
    <p:sldLayoutId id="2147483685" r:id="rId17"/>
    <p:sldLayoutId id="2147483681" r:id="rId18"/>
    <p:sldLayoutId id="2147483656" r:id="rId19"/>
    <p:sldLayoutId id="2147483654" r:id="rId20"/>
    <p:sldLayoutId id="2147483653" r:id="rId21"/>
    <p:sldLayoutId id="2147483655" r:id="rId22"/>
    <p:sldLayoutId id="2147483657" r:id="rId23"/>
    <p:sldLayoutId id="2147483659" r:id="rId24"/>
    <p:sldLayoutId id="2147483658" r:id="rId25"/>
    <p:sldLayoutId id="2147483663" r:id="rId26"/>
    <p:sldLayoutId id="2147483664" r:id="rId27"/>
    <p:sldLayoutId id="2147483693" r:id="rId28"/>
    <p:sldLayoutId id="214748368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508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rgbClr val="00508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08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rgbClr val="00508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08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08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1750" y="108808"/>
            <a:ext cx="11801736" cy="566248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An Example Application of the </a:t>
            </a:r>
            <a:br>
              <a:rPr lang="en-US" sz="4400" dirty="0"/>
            </a:br>
            <a:r>
              <a:rPr lang="en-US" sz="4400" dirty="0"/>
              <a:t>Framework for TAM Data and Information System Investments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177E90-7A7A-40F9-AFE8-D36E3B477B9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01991" y="1256478"/>
            <a:ext cx="4178391" cy="232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Ink Free" panose="03080402000500000000" pitchFamily="66" charset="0"/>
              </a:rPr>
              <a:t>Entirely Hypothetical!!!</a:t>
            </a:r>
          </a:p>
        </p:txBody>
      </p:sp>
      <p:cxnSp>
        <p:nvCxnSpPr>
          <p:cNvPr id="8" name="Curved Connector 7"/>
          <p:cNvCxnSpPr/>
          <p:nvPr/>
        </p:nvCxnSpPr>
        <p:spPr>
          <a:xfrm rot="5400000">
            <a:off x="3732515" y="1618825"/>
            <a:ext cx="565429" cy="387538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653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8" y="1578329"/>
            <a:ext cx="8228552" cy="46589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154" y="367599"/>
            <a:ext cx="11854023" cy="1111984"/>
          </a:xfrm>
          <a:prstGeom prst="roundRect">
            <a:avLst/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503920" tIns="228600" rIns="228600" bIns="22860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3985A4"/>
                </a:solidFill>
                <a:latin typeface="Arial"/>
                <a:cs typeface="Arial"/>
              </a:rPr>
              <a:t>An application example for</a:t>
            </a:r>
          </a:p>
          <a:p>
            <a:pPr algn="ctr"/>
            <a:r>
              <a:rPr lang="en-US" sz="2800" b="1" dirty="0">
                <a:solidFill>
                  <a:srgbClr val="3985A4"/>
                </a:solidFill>
                <a:latin typeface="Arial"/>
                <a:cs typeface="Arial"/>
              </a:rPr>
              <a:t>Guardrail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154" y="466344"/>
            <a:ext cx="8337336" cy="914402"/>
          </a:xfrm>
        </p:spPr>
        <p:txBody>
          <a:bodyPr>
            <a:noAutofit/>
          </a:bodyPr>
          <a:lstStyle/>
          <a:p>
            <a:r>
              <a:rPr lang="en-US" sz="1400" b="1" dirty="0"/>
              <a:t>Data and Information System Capabilities Evaluation</a:t>
            </a:r>
            <a:br>
              <a:rPr lang="en-US" sz="3200" dirty="0"/>
            </a:br>
            <a:r>
              <a:rPr lang="en-US" sz="3200" dirty="0"/>
              <a:t>Inventory &amp; Condition Data Collection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4490" y="1578328"/>
            <a:ext cx="3482989" cy="52014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Field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 / basic inventory mobile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Option:</a:t>
            </a:r>
            <a:r>
              <a:rPr lang="en-US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detailed GR inspection form (for project-specific data)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Imagery-Based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GR windshield assessment tool – use with pavement imagery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Vehicle-Based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Paper-based GR windshield assessment form (w/ upload tool)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Asset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capabilities necessary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Project Data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capabilities necessary</a:t>
            </a:r>
          </a:p>
          <a:p>
            <a:pPr>
              <a:spcBef>
                <a:spcPts val="1200"/>
              </a:spcBef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Issue Reporting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Option:</a:t>
            </a:r>
            <a:r>
              <a:rPr lang="en-US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CRM – GR request form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890" y="6299710"/>
            <a:ext cx="7994382" cy="451837"/>
          </a:xfrm>
          <a:prstGeom prst="roundRect">
            <a:avLst/>
          </a:prstGeom>
          <a:solidFill>
            <a:srgbClr val="FB97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Identify Collection Methods for Required Inv. and Condition Data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04591" y="98544"/>
            <a:ext cx="2455277" cy="232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Entirely Hypothetical!!!</a:t>
            </a:r>
          </a:p>
        </p:txBody>
      </p:sp>
      <p:cxnSp>
        <p:nvCxnSpPr>
          <p:cNvPr id="9" name="Curved Connector 8"/>
          <p:cNvCxnSpPr/>
          <p:nvPr/>
        </p:nvCxnSpPr>
        <p:spPr>
          <a:xfrm rot="5400000">
            <a:off x="9056574" y="316930"/>
            <a:ext cx="349464" cy="321646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87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9" y="1578328"/>
            <a:ext cx="8228552" cy="462830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154" y="367599"/>
            <a:ext cx="11854023" cy="1111984"/>
          </a:xfrm>
          <a:prstGeom prst="roundRect">
            <a:avLst/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503920" tIns="228600" rIns="228600" bIns="22860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3985A4"/>
                </a:solidFill>
                <a:latin typeface="Arial"/>
                <a:cs typeface="Arial"/>
              </a:rPr>
              <a:t>An application example for</a:t>
            </a:r>
          </a:p>
          <a:p>
            <a:pPr algn="ctr"/>
            <a:r>
              <a:rPr lang="en-US" sz="2800" b="1" dirty="0">
                <a:solidFill>
                  <a:srgbClr val="3985A4"/>
                </a:solidFill>
                <a:latin typeface="Arial"/>
                <a:cs typeface="Arial"/>
              </a:rPr>
              <a:t>Guardrail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154" y="466344"/>
            <a:ext cx="8337336" cy="914402"/>
          </a:xfrm>
        </p:spPr>
        <p:txBody>
          <a:bodyPr>
            <a:normAutofit/>
          </a:bodyPr>
          <a:lstStyle/>
          <a:p>
            <a:r>
              <a:rPr lang="en-US" sz="1600" b="1" dirty="0"/>
              <a:t>Data and Information System Capabilities Evaluation</a:t>
            </a:r>
            <a:br>
              <a:rPr lang="en-US" sz="3600" dirty="0"/>
            </a:br>
            <a:r>
              <a:rPr lang="en-US" sz="3600" dirty="0"/>
              <a:t>Treatment and Work Data Collection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4490" y="1578328"/>
            <a:ext cx="3482989" cy="35086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Field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 resolution mobile app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Project Data Views /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Option: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map-based overlay and/or integration of GR project locations &amp; known issue locations – to support issue resolution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Automated Change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capabilities necessary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Issue Reporting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Option: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CRM – GR request form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890" y="6299710"/>
            <a:ext cx="7994382" cy="451837"/>
          </a:xfrm>
          <a:prstGeom prst="roundRect">
            <a:avLst/>
          </a:prstGeom>
          <a:solidFill>
            <a:srgbClr val="FB97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Identify Collection Methods for Required Work Data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04591" y="98544"/>
            <a:ext cx="2455277" cy="232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Entirely Hypothetical!!!</a:t>
            </a:r>
          </a:p>
        </p:txBody>
      </p:sp>
      <p:cxnSp>
        <p:nvCxnSpPr>
          <p:cNvPr id="9" name="Curved Connector 8"/>
          <p:cNvCxnSpPr/>
          <p:nvPr/>
        </p:nvCxnSpPr>
        <p:spPr>
          <a:xfrm rot="5400000">
            <a:off x="9056574" y="316930"/>
            <a:ext cx="349464" cy="321646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0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4" y="1794652"/>
            <a:ext cx="8337336" cy="47085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8661528" y="1794652"/>
            <a:ext cx="3369649" cy="4450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/>
              <a:t>Selected Approach:</a:t>
            </a:r>
          </a:p>
          <a:p>
            <a:pPr algn="ctr">
              <a:lnSpc>
                <a:spcPct val="120000"/>
              </a:lnSpc>
            </a:pPr>
            <a:endParaRPr lang="en-US" b="1" dirty="0"/>
          </a:p>
          <a:p>
            <a:pPr algn="ctr">
              <a:lnSpc>
                <a:spcPct val="120000"/>
              </a:lnSpc>
            </a:pPr>
            <a:endParaRPr lang="en-US" b="1" dirty="0"/>
          </a:p>
          <a:p>
            <a:pPr algn="ctr">
              <a:lnSpc>
                <a:spcPct val="120000"/>
              </a:lnSpc>
            </a:pPr>
            <a:endParaRPr lang="en-US" b="1" dirty="0"/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Limited asset data collection – GR investments will be driven by non-lifecycle needs.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Identification, tracking and resolution of safety issues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Option for a simple inventory (i.e. track end terminal products and locations)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61676" y="5196917"/>
            <a:ext cx="7802268" cy="551397"/>
          </a:xfrm>
          <a:prstGeom prst="roundRect">
            <a:avLst/>
          </a:prstGeom>
          <a:noFill/>
          <a:ln w="38100">
            <a:solidFill>
              <a:srgbClr val="F2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08950" y="2207123"/>
            <a:ext cx="3074804" cy="830156"/>
          </a:xfrm>
          <a:prstGeom prst="roundRect">
            <a:avLst/>
          </a:prstGeom>
          <a:solidFill>
            <a:srgbClr val="FB97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Reactive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(Advanced)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7154" y="367599"/>
            <a:ext cx="11854023" cy="1111984"/>
          </a:xfrm>
          <a:prstGeom prst="roundRect">
            <a:avLst/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503920" tIns="228600" rIns="228600" bIns="22860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3985A4"/>
                </a:solidFill>
                <a:latin typeface="Arial"/>
                <a:cs typeface="Arial"/>
              </a:rPr>
              <a:t>An application example for</a:t>
            </a:r>
          </a:p>
          <a:p>
            <a:pPr algn="ctr"/>
            <a:r>
              <a:rPr lang="en-US" sz="2800" b="1" dirty="0">
                <a:solidFill>
                  <a:srgbClr val="3985A4"/>
                </a:solidFill>
                <a:latin typeface="Arial"/>
                <a:cs typeface="Arial"/>
              </a:rPr>
              <a:t>Guardrail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177154" y="466344"/>
            <a:ext cx="8337336" cy="914402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Approach Definition and Data Requirements Evaluation</a:t>
            </a:r>
            <a:br>
              <a:rPr lang="en-US" dirty="0"/>
            </a:br>
            <a:r>
              <a:rPr lang="en-US" dirty="0"/>
              <a:t>Selecting an Approach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004591" y="98544"/>
            <a:ext cx="2455277" cy="232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Entirely Hypothetical!!!</a:t>
            </a:r>
          </a:p>
        </p:txBody>
      </p:sp>
      <p:cxnSp>
        <p:nvCxnSpPr>
          <p:cNvPr id="7" name="Curved Connector 6"/>
          <p:cNvCxnSpPr/>
          <p:nvPr/>
        </p:nvCxnSpPr>
        <p:spPr>
          <a:xfrm rot="5400000">
            <a:off x="9056574" y="316930"/>
            <a:ext cx="349464" cy="321646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09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154" y="367599"/>
            <a:ext cx="11854023" cy="1111984"/>
          </a:xfrm>
          <a:prstGeom prst="roundRect">
            <a:avLst/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503920" tIns="228600" rIns="228600" bIns="22860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3985A4"/>
                </a:solidFill>
                <a:latin typeface="Arial"/>
                <a:cs typeface="Arial"/>
              </a:rPr>
              <a:t>An application example for</a:t>
            </a:r>
          </a:p>
          <a:p>
            <a:pPr algn="ctr"/>
            <a:r>
              <a:rPr lang="en-US" sz="2800" b="1" dirty="0">
                <a:solidFill>
                  <a:srgbClr val="3985A4"/>
                </a:solidFill>
                <a:latin typeface="Arial"/>
                <a:cs typeface="Arial"/>
              </a:rPr>
              <a:t>Guardrail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154" y="466344"/>
            <a:ext cx="8337336" cy="914402"/>
          </a:xfrm>
        </p:spPr>
        <p:txBody>
          <a:bodyPr>
            <a:normAutofit/>
          </a:bodyPr>
          <a:lstStyle/>
          <a:p>
            <a:r>
              <a:rPr lang="en-US" sz="1600" b="1" dirty="0"/>
              <a:t>Approach Definition and Data Requirements Evaluation</a:t>
            </a:r>
            <a:br>
              <a:rPr lang="en-US" sz="3600" dirty="0"/>
            </a:br>
            <a:r>
              <a:rPr lang="en-US" sz="3600" dirty="0"/>
              <a:t>Evaluating the Inventory Data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4" y="1797981"/>
            <a:ext cx="8143855" cy="458705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9598" y="2269918"/>
            <a:ext cx="588158" cy="3960868"/>
          </a:xfrm>
          <a:prstGeom prst="roundRect">
            <a:avLst/>
          </a:prstGeom>
          <a:noFill/>
          <a:ln w="38100">
            <a:solidFill>
              <a:srgbClr val="F2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890" y="6299710"/>
            <a:ext cx="7994382" cy="451837"/>
          </a:xfrm>
          <a:prstGeom prst="roundRect">
            <a:avLst/>
          </a:prstGeom>
          <a:solidFill>
            <a:srgbClr val="FB97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Address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Required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Optional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items for the selected approach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04591" y="98544"/>
            <a:ext cx="2455277" cy="232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Entirely Hypothetical!!!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9056574" y="316930"/>
            <a:ext cx="349464" cy="321646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14490" y="1797981"/>
            <a:ext cx="3482989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Define the asset.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barrier systems installed to contain and redirect vehicles from departing the road, not including concrete barrier systems.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Should inventory data be collected?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Optional: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High-level run-on end terminal type, product and location should be maintained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Identify asset types /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W-beam / cable guardrail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Run-on and run-off terminals, rail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Any key data elements?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on terminal type and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Terminal GPS location</a:t>
            </a:r>
          </a:p>
        </p:txBody>
      </p:sp>
    </p:spTree>
    <p:extLst>
      <p:ext uri="{BB962C8B-B14F-4D97-AF65-F5344CB8AC3E}">
        <p14:creationId xmlns:p14="http://schemas.microsoft.com/office/powerpoint/2010/main" val="418068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4" y="1797981"/>
            <a:ext cx="8143855" cy="459113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154" y="367599"/>
            <a:ext cx="11854023" cy="1111984"/>
          </a:xfrm>
          <a:prstGeom prst="roundRect">
            <a:avLst/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503920" tIns="228600" rIns="228600" bIns="22860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3985A4"/>
                </a:solidFill>
                <a:latin typeface="Arial"/>
                <a:cs typeface="Arial"/>
              </a:rPr>
              <a:t>An application example for</a:t>
            </a:r>
          </a:p>
          <a:p>
            <a:pPr algn="ctr"/>
            <a:r>
              <a:rPr lang="en-US" sz="2800" b="1" dirty="0">
                <a:solidFill>
                  <a:srgbClr val="3985A4"/>
                </a:solidFill>
                <a:latin typeface="Arial"/>
                <a:cs typeface="Arial"/>
              </a:rPr>
              <a:t>Guardrail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154" y="466344"/>
            <a:ext cx="8337336" cy="914402"/>
          </a:xfrm>
        </p:spPr>
        <p:txBody>
          <a:bodyPr>
            <a:normAutofit/>
          </a:bodyPr>
          <a:lstStyle/>
          <a:p>
            <a:r>
              <a:rPr lang="en-US" sz="1600" b="1" dirty="0"/>
              <a:t>Approach Definition and Data Requirements Evaluation</a:t>
            </a:r>
            <a:br>
              <a:rPr lang="en-US" sz="3600" dirty="0"/>
            </a:br>
            <a:r>
              <a:rPr lang="en-US" sz="3600" dirty="0"/>
              <a:t>Evaluating the Condition Data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5564" y="1797981"/>
            <a:ext cx="3551915" cy="4893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Define condition data types.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Windshield screening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Detailed field inspection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Should condition data be collected?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Windshield screening – recurring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Reported issues – when reported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Inspections – by project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Identify condition types.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Obsolete – no longer acceptable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Severe Condition Issue – e.g. damage, steel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blockouts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concrete post, major rust/rot, low height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Any key data elements?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 GPS, Side of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 Type (LOV)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21218" y="2302082"/>
            <a:ext cx="620323" cy="3910324"/>
          </a:xfrm>
          <a:prstGeom prst="roundRect">
            <a:avLst/>
          </a:prstGeom>
          <a:noFill/>
          <a:ln w="38100">
            <a:solidFill>
              <a:srgbClr val="F2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890" y="6299710"/>
            <a:ext cx="7994382" cy="451837"/>
          </a:xfrm>
          <a:prstGeom prst="roundRect">
            <a:avLst/>
          </a:prstGeom>
          <a:solidFill>
            <a:srgbClr val="FB97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Address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Required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Optional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items for the selected approach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04591" y="98544"/>
            <a:ext cx="2455277" cy="232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Entirely Hypothetical!!!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9056574" y="316930"/>
            <a:ext cx="349464" cy="321646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70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3" y="1797981"/>
            <a:ext cx="8143855" cy="459522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154" y="367599"/>
            <a:ext cx="11854023" cy="1111984"/>
          </a:xfrm>
          <a:prstGeom prst="roundRect">
            <a:avLst/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503920" tIns="228600" rIns="228600" bIns="22860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3985A4"/>
                </a:solidFill>
                <a:latin typeface="Arial"/>
                <a:cs typeface="Arial"/>
              </a:rPr>
              <a:t>An application example for</a:t>
            </a:r>
          </a:p>
          <a:p>
            <a:pPr algn="ctr"/>
            <a:r>
              <a:rPr lang="en-US" sz="2800" b="1" dirty="0">
                <a:solidFill>
                  <a:srgbClr val="3985A4"/>
                </a:solidFill>
                <a:latin typeface="Arial"/>
                <a:cs typeface="Arial"/>
              </a:rPr>
              <a:t>Guardrail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153" y="466344"/>
            <a:ext cx="8337337" cy="914402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Approach Definition and Data Requirements Evaluation</a:t>
            </a:r>
            <a:br>
              <a:rPr lang="en-US" dirty="0"/>
            </a:br>
            <a:r>
              <a:rPr lang="en-US" dirty="0"/>
              <a:t>Evaluating the Work Data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4490" y="1797981"/>
            <a:ext cx="3482989" cy="4893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Define work accomplishments.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replacement of any component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spot repair &gt;100’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Should work data be collected?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Orders completed against priority issues /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Option: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Track aggregated quantities of other work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How is work data captured?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Priority issue resolution – AMS work order 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Quantities – planned projects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Any key data elements?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Order Completion Date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21218" y="2302082"/>
            <a:ext cx="620323" cy="3910324"/>
          </a:xfrm>
          <a:prstGeom prst="roundRect">
            <a:avLst/>
          </a:prstGeom>
          <a:noFill/>
          <a:ln w="38100">
            <a:solidFill>
              <a:srgbClr val="F2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890" y="6299710"/>
            <a:ext cx="7994382" cy="451837"/>
          </a:xfrm>
          <a:prstGeom prst="roundRect">
            <a:avLst/>
          </a:prstGeom>
          <a:solidFill>
            <a:srgbClr val="FB97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Address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Required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Optional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items for the selected approach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04591" y="98544"/>
            <a:ext cx="2455277" cy="232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Entirely Hypothetical!!!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9056574" y="316930"/>
            <a:ext cx="349464" cy="321646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11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4" y="1650941"/>
            <a:ext cx="8147304" cy="4615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154" y="367599"/>
            <a:ext cx="11854023" cy="1111984"/>
          </a:xfrm>
          <a:prstGeom prst="roundRect">
            <a:avLst/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503920" tIns="228600" rIns="228600" bIns="22860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3985A4"/>
                </a:solidFill>
                <a:latin typeface="Arial"/>
                <a:cs typeface="Arial"/>
              </a:rPr>
              <a:t>An application example for</a:t>
            </a:r>
          </a:p>
          <a:p>
            <a:pPr algn="ctr"/>
            <a:r>
              <a:rPr lang="en-US" sz="2800" b="1" dirty="0">
                <a:solidFill>
                  <a:srgbClr val="3985A4"/>
                </a:solidFill>
                <a:latin typeface="Arial"/>
                <a:cs typeface="Arial"/>
              </a:rPr>
              <a:t>Guardrail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154" y="466344"/>
            <a:ext cx="8337336" cy="914402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Data and Information System Capabilities Evaluation</a:t>
            </a:r>
            <a:br>
              <a:rPr lang="en-US" dirty="0"/>
            </a:br>
            <a:r>
              <a:rPr lang="en-US" dirty="0"/>
              <a:t>Decision-Making Capabilities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4490" y="1650941"/>
            <a:ext cx="3482989" cy="50475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Resource Allocation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annual budget based on issue backlog and previous investments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Investment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Option: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Set targets for number of priority issues address with funds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Forecasting /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capabilities necessary for selected management approach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Project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Option: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Pre-populate work orders in the AMS / MMS / WMS based on priority issues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Treatment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capabilities necessary for selected management approach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57999" y="2104498"/>
            <a:ext cx="739792" cy="4071148"/>
          </a:xfrm>
          <a:prstGeom prst="roundRect">
            <a:avLst/>
          </a:prstGeom>
          <a:noFill/>
          <a:ln w="38100">
            <a:solidFill>
              <a:srgbClr val="F2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890" y="6299710"/>
            <a:ext cx="7994382" cy="451837"/>
          </a:xfrm>
          <a:prstGeom prst="roundRect">
            <a:avLst/>
          </a:prstGeom>
          <a:solidFill>
            <a:srgbClr val="FB97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Address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Required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Optional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items for the selected approach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04591" y="98544"/>
            <a:ext cx="2455277" cy="232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Entirely Hypothetical!!!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9056574" y="316930"/>
            <a:ext cx="349464" cy="321646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85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4" y="1650941"/>
            <a:ext cx="8147304" cy="463221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154" y="367599"/>
            <a:ext cx="11854023" cy="1111984"/>
          </a:xfrm>
          <a:prstGeom prst="roundRect">
            <a:avLst/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503920" tIns="228600" rIns="228600" bIns="22860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3985A4"/>
                </a:solidFill>
                <a:latin typeface="Arial"/>
                <a:cs typeface="Arial"/>
              </a:rPr>
              <a:t>An application example for</a:t>
            </a:r>
          </a:p>
          <a:p>
            <a:pPr algn="ctr"/>
            <a:r>
              <a:rPr lang="en-US" sz="2800" b="1" dirty="0">
                <a:solidFill>
                  <a:srgbClr val="3985A4"/>
                </a:solidFill>
                <a:latin typeface="Arial"/>
                <a:cs typeface="Arial"/>
              </a:rPr>
              <a:t>Guardrail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154" y="466344"/>
            <a:ext cx="8337336" cy="914402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Data and Information System Capabilities Evaluation</a:t>
            </a:r>
            <a:br>
              <a:rPr lang="en-US" dirty="0"/>
            </a:br>
            <a:r>
              <a:rPr lang="en-US" dirty="0"/>
              <a:t>Modeling and Prioritization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4490" y="1650941"/>
            <a:ext cx="3482989" cy="50475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Asset Lifecycle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capabilities necessary for selected management approach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Treatment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Option: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 typical activities – use bid tabs or state force material, equipment, labor costs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Predictive Condition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capabilities necessary for selected management approach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Investment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Option: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Prioritize known issues – severity, traffic, accident data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Lifecycle Planning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 and system-specific targets– based on allocations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67804" y="2182613"/>
            <a:ext cx="739792" cy="4061958"/>
          </a:xfrm>
          <a:prstGeom prst="roundRect">
            <a:avLst/>
          </a:prstGeom>
          <a:noFill/>
          <a:ln w="38100">
            <a:solidFill>
              <a:srgbClr val="F2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890" y="6299710"/>
            <a:ext cx="7994382" cy="451837"/>
          </a:xfrm>
          <a:prstGeom prst="roundRect">
            <a:avLst/>
          </a:prstGeom>
          <a:solidFill>
            <a:srgbClr val="FB97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Address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Required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Optional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items for the selected approach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04591" y="98544"/>
            <a:ext cx="2455277" cy="232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Entirely Hypothetical!!!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9056574" y="316930"/>
            <a:ext cx="349464" cy="321646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50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4" y="1595802"/>
            <a:ext cx="8147304" cy="468123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154" y="367599"/>
            <a:ext cx="11854023" cy="1111984"/>
          </a:xfrm>
          <a:prstGeom prst="roundRect">
            <a:avLst/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503920" tIns="228600" rIns="228600" bIns="22860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3985A4"/>
                </a:solidFill>
                <a:latin typeface="Arial"/>
                <a:cs typeface="Arial"/>
              </a:rPr>
              <a:t>An application example for</a:t>
            </a:r>
          </a:p>
          <a:p>
            <a:pPr algn="ctr"/>
            <a:r>
              <a:rPr lang="en-US" sz="2800" b="1" dirty="0">
                <a:solidFill>
                  <a:srgbClr val="3985A4"/>
                </a:solidFill>
                <a:latin typeface="Arial"/>
                <a:cs typeface="Arial"/>
              </a:rPr>
              <a:t>Guardrail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154" y="466344"/>
            <a:ext cx="8337336" cy="914402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Data and Information System Capabilities Evaluation</a:t>
            </a:r>
            <a:br>
              <a:rPr lang="en-US" dirty="0"/>
            </a:br>
            <a:r>
              <a:rPr lang="en-US" dirty="0"/>
              <a:t>Data Access and Reporting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4490" y="1578328"/>
            <a:ext cx="3482989" cy="52937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Field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Windshield data collection form (supporting 2-person, vehicle based issue tracking)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 tools to capture and review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 tools to create, update and complete work orders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Public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 with GR program description and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Option: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include summary data regarding past accomplishments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Reporting and Targeting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District- and system-specific reporting of issue backlog, work accomplishments and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Option: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priority issue lists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73564" y="2044764"/>
            <a:ext cx="914400" cy="4204402"/>
          </a:xfrm>
          <a:prstGeom prst="roundRect">
            <a:avLst/>
          </a:prstGeom>
          <a:noFill/>
          <a:ln w="38100">
            <a:solidFill>
              <a:srgbClr val="F2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890" y="6299710"/>
            <a:ext cx="7994382" cy="451837"/>
          </a:xfrm>
          <a:prstGeom prst="roundRect">
            <a:avLst/>
          </a:prstGeom>
          <a:solidFill>
            <a:srgbClr val="FB97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Address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Required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Optional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items for the selected approach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04591" y="98544"/>
            <a:ext cx="2455277" cy="232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Entirely Hypothetical!!!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9056574" y="316930"/>
            <a:ext cx="349464" cy="321646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79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6" y="1595802"/>
            <a:ext cx="8185562" cy="466695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154" y="367599"/>
            <a:ext cx="11854023" cy="1111984"/>
          </a:xfrm>
          <a:prstGeom prst="roundRect">
            <a:avLst/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503920" tIns="228600" rIns="228600" bIns="22860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3985A4"/>
                </a:solidFill>
                <a:latin typeface="Arial"/>
                <a:cs typeface="Arial"/>
              </a:rPr>
              <a:t>An application example for</a:t>
            </a:r>
          </a:p>
          <a:p>
            <a:pPr algn="ctr"/>
            <a:r>
              <a:rPr lang="en-US" sz="2800" b="1" dirty="0">
                <a:solidFill>
                  <a:srgbClr val="3985A4"/>
                </a:solidFill>
                <a:latin typeface="Arial"/>
                <a:cs typeface="Arial"/>
              </a:rPr>
              <a:t>Guardrail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154" y="466344"/>
            <a:ext cx="8337336" cy="914402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Data and Information System Capabilities Evaluation</a:t>
            </a:r>
            <a:br>
              <a:rPr lang="en-US" dirty="0"/>
            </a:br>
            <a:r>
              <a:rPr lang="en-US" dirty="0"/>
              <a:t>Data Storage and Integration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4490" y="1578328"/>
            <a:ext cx="3482989" cy="517064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Inventory &amp; Condition Data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Centralized, map-based, field accessible repository for GR issues (e.g. ArcGIS Online app)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process LRS to provide route and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milepoint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information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Work Order &amp; History Data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 issue resolution (tool above)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and store aggregated GR work in a central repository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Asset Data System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 GR issues / work orders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Data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Option: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Import traffic, crash history to support prioritization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Option: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Import CRM requests for issue creation / prioritization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01989" y="2053954"/>
            <a:ext cx="785738" cy="4158452"/>
          </a:xfrm>
          <a:prstGeom prst="roundRect">
            <a:avLst/>
          </a:prstGeom>
          <a:noFill/>
          <a:ln w="38100">
            <a:solidFill>
              <a:srgbClr val="F2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890" y="6299710"/>
            <a:ext cx="7994382" cy="451837"/>
          </a:xfrm>
          <a:prstGeom prst="roundRect">
            <a:avLst/>
          </a:prstGeom>
          <a:solidFill>
            <a:srgbClr val="FB97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Address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Required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Optional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items for the selected approach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04591" y="98544"/>
            <a:ext cx="2455277" cy="232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Entirely Hypothetical!!!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9056574" y="316930"/>
            <a:ext cx="349464" cy="321646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876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8FC7CF"/>
      </a:accent3>
      <a:accent4>
        <a:srgbClr val="10CF9B"/>
      </a:accent4>
      <a:accent5>
        <a:srgbClr val="42AA8B"/>
      </a:accent5>
      <a:accent6>
        <a:srgbClr val="267CA1"/>
      </a:accent6>
      <a:hlink>
        <a:srgbClr val="0D6EC7"/>
      </a:hlink>
      <a:folHlink>
        <a:srgbClr val="0D6E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P-presentation-template" id="{ED3703A4-5D6B-394C-BEE8-2BA0D43F34A5}" vid="{80F355F2-60CE-1C47-9514-4F671D89AB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 IADOT Framework Presentation</Template>
  <TotalTime>297</TotalTime>
  <Words>1140</Words>
  <Application>Microsoft Macintosh PowerPoint</Application>
  <PresentationFormat>Widescreen</PresentationFormat>
  <Paragraphs>176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Ink Free</vt:lpstr>
      <vt:lpstr>System Font Regular</vt:lpstr>
      <vt:lpstr>Office Theme</vt:lpstr>
      <vt:lpstr>An Example Application of the  Framework for TAM Data and Information System Investments</vt:lpstr>
      <vt:lpstr>Approach Definition and Data Requirements Evaluation Selecting an Approach</vt:lpstr>
      <vt:lpstr>Approach Definition and Data Requirements Evaluation Evaluating the Inventory Data Model</vt:lpstr>
      <vt:lpstr>Approach Definition and Data Requirements Evaluation Evaluating the Condition Data Model</vt:lpstr>
      <vt:lpstr>Approach Definition and Data Requirements Evaluation Evaluating the Work Data Model</vt:lpstr>
      <vt:lpstr>Data and Information System Capabilities Evaluation Decision-Making Capabilities</vt:lpstr>
      <vt:lpstr>Data and Information System Capabilities Evaluation Modeling and Prioritization</vt:lpstr>
      <vt:lpstr>Data and Information System Capabilities Evaluation Data Access and Reporting</vt:lpstr>
      <vt:lpstr>Data and Information System Capabilities Evaluation Data Storage and Integration</vt:lpstr>
      <vt:lpstr>Data and Information System Capabilities Evaluation Inventory &amp; Condition Data Collection</vt:lpstr>
      <vt:lpstr>Data and Information System Capabilities Evaluation Treatment and Work Data Collection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IADOT’s Strategic Framework for:   TAM Data and Information System Investment</dc:title>
  <dc:creator>William Duke</dc:creator>
  <cp:lastModifiedBy>Abby Smith</cp:lastModifiedBy>
  <cp:revision>32</cp:revision>
  <dcterms:created xsi:type="dcterms:W3CDTF">2022-05-11T18:47:19Z</dcterms:created>
  <dcterms:modified xsi:type="dcterms:W3CDTF">2022-12-05T21:13:47Z</dcterms:modified>
</cp:coreProperties>
</file>